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7" r:id="rId2"/>
    <p:sldId id="292" r:id="rId3"/>
    <p:sldId id="269" r:id="rId4"/>
    <p:sldId id="268" r:id="rId5"/>
    <p:sldId id="290" r:id="rId6"/>
    <p:sldId id="272" r:id="rId7"/>
    <p:sldId id="273" r:id="rId8"/>
    <p:sldId id="274" r:id="rId9"/>
    <p:sldId id="275" r:id="rId10"/>
    <p:sldId id="276" r:id="rId11"/>
    <p:sldId id="284" r:id="rId12"/>
    <p:sldId id="278" r:id="rId13"/>
    <p:sldId id="289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71" r:id="rId23"/>
    <p:sldId id="291" r:id="rId24"/>
    <p:sldId id="262" r:id="rId25"/>
    <p:sldId id="264" r:id="rId26"/>
    <p:sldId id="263" r:id="rId27"/>
    <p:sldId id="266" r:id="rId28"/>
    <p:sldId id="256" r:id="rId29"/>
    <p:sldId id="257" r:id="rId30"/>
    <p:sldId id="258" r:id="rId31"/>
    <p:sldId id="259" r:id="rId32"/>
    <p:sldId id="260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8A49E"/>
    <a:srgbClr val="FE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468" autoAdjust="0"/>
  </p:normalViewPr>
  <p:slideViewPr>
    <p:cSldViewPr snapToGrid="0">
      <p:cViewPr>
        <p:scale>
          <a:sx n="75" d="100"/>
          <a:sy n="75" d="100"/>
        </p:scale>
        <p:origin x="854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57627-CF55-4794-8EED-611A80AEB519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7E509-803B-4AEC-8F32-414D4F38E67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385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Table 2. this time with 95% PC</a:t>
            </a:r>
            <a:r>
              <a:rPr lang="en-AU" baseline="0" dirty="0" smtClean="0"/>
              <a:t> scores variance for the LMM data, it performs a little bit worse.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7E509-803B-4AEC-8F32-414D4F38E67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999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7E509-803B-4AEC-8F32-414D4F38E679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51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754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7143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7767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983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275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662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724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877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8332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386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471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833F-E665-4399-9AC4-E9426F0EFD7A}" type="datetimeFigureOut">
              <a:rPr lang="en-AU" smtClean="0"/>
              <a:t>7/04/2022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CC274-16B0-48B2-A73C-EBE5537377C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829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06123"/>
              </p:ext>
            </p:extLst>
          </p:nvPr>
        </p:nvGraphicFramePr>
        <p:xfrm>
          <a:off x="0" y="101600"/>
          <a:ext cx="12191994" cy="6739192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970424">
                  <a:extLst>
                    <a:ext uri="{9D8B030D-6E8A-4147-A177-3AD203B41FA5}">
                      <a16:colId xmlns:a16="http://schemas.microsoft.com/office/drawing/2014/main" val="423597237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7658263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636275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797087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50560473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9138535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41429088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3055193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39318097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41007041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400474178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660542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97070652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82002188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570573411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27538136"/>
                    </a:ext>
                  </a:extLst>
                </a:gridCol>
              </a:tblGrid>
              <a:tr h="521925">
                <a:tc rowSpan="2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Van Dyck &amp; Crowther, 2000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Dickman et al., 1998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Baker &amp; Van Dyck, 2013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Travouillon, 2016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GMM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91325"/>
                  </a:ext>
                </a:extLst>
              </a:tr>
              <a:tr h="5219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81969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Correctness 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0.904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29657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Accuracy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0.759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0.553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0.503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0.712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0.335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0.286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3643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Ability to Separate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0.855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0.655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0.837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0.666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0.858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0.605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0.983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83178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Confidence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0.915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861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23479"/>
                  </a:ext>
                </a:extLst>
              </a:tr>
              <a:tr h="3479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Confidence for each true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0.773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0.802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0.794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>
                          <a:effectLst/>
                        </a:rPr>
                        <a:t> </a:t>
                      </a:r>
                      <a:endParaRPr lang="en-AU" sz="1200" b="0" u="none" strike="noStrike" baseline="0" dirty="0" smtClean="0">
                        <a:effectLst/>
                      </a:endParaRP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82707"/>
                  </a:ext>
                </a:extLst>
              </a:tr>
              <a:tr h="3479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0.807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0.786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0.886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0.757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568233"/>
                  </a:ext>
                </a:extLst>
              </a:tr>
              <a:tr h="38658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0.949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0.824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0.818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0.958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0.728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6977"/>
                  </a:ext>
                </a:extLst>
              </a:tr>
              <a:tr h="386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Allometry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</a:t>
                      </a: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0.078,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=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11.328,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0.001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</a:t>
                      </a: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0.143,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=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22.347,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0.001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</a:t>
                      </a: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=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16.886,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</a:t>
                      </a: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=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45.038, 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0.132,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20.403,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8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463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1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0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9" y="14067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9" y="15591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3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9" y="0"/>
            <a:ext cx="1170258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2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5" y="15964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6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0" y="101600"/>
          <a:ext cx="12191994" cy="6739192"/>
        </p:xfrm>
        <a:graphic>
          <a:graphicData uri="http://schemas.openxmlformats.org/drawingml/2006/table">
            <a:tbl>
              <a:tblPr firstRow="1" firstCol="1" bandCol="1">
                <a:tableStyleId>{073A0DAA-6AF3-43AB-8588-CEC1D06C72B9}</a:tableStyleId>
              </a:tblPr>
              <a:tblGrid>
                <a:gridCol w="1970424">
                  <a:extLst>
                    <a:ext uri="{9D8B030D-6E8A-4147-A177-3AD203B41FA5}">
                      <a16:colId xmlns:a16="http://schemas.microsoft.com/office/drawing/2014/main" val="423597237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7658263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85636275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797087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50560473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691385352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414290880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3055193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39318097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410070417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400474178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176605423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970706529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2820021885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570573411"/>
                    </a:ext>
                  </a:extLst>
                </a:gridCol>
                <a:gridCol w="681438">
                  <a:extLst>
                    <a:ext uri="{9D8B030D-6E8A-4147-A177-3AD203B41FA5}">
                      <a16:colId xmlns:a16="http://schemas.microsoft.com/office/drawing/2014/main" val="3427538136"/>
                    </a:ext>
                  </a:extLst>
                </a:gridCol>
              </a:tblGrid>
              <a:tr h="521925">
                <a:tc rowSpan="2">
                  <a:txBody>
                    <a:bodyPr/>
                    <a:lstStyle/>
                    <a:p>
                      <a:pPr algn="ctr" fontAlgn="b"/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Van Dyck &amp; Crowther, 2000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Dickman et al., 1998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Baker &amp; Van Dyck, 2013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Travouillon, 2016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GMM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791325"/>
                  </a:ext>
                </a:extLst>
              </a:tr>
              <a:tr h="52192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Raw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Size-free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1" u="none" strike="noStrike" dirty="0" smtClean="0">
                          <a:effectLst/>
                        </a:rPr>
                        <a:t>Allometry-free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881969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Correctness Rate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0.89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0.838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0.757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0.684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0.581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29657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Accuracy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0.791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0.772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0.578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0.601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0.343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0.761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0.286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483643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>
                          <a:effectLst/>
                        </a:rPr>
                        <a:t>Ability to Separate</a:t>
                      </a:r>
                      <a:endParaRPr lang="en-A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0.914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0.823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0.804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0.911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0.817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0.903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0.634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0.983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883178"/>
                  </a:ext>
                </a:extLst>
              </a:tr>
              <a:tr h="1043851">
                <a:tc>
                  <a:txBody>
                    <a:bodyPr/>
                    <a:lstStyle/>
                    <a:p>
                      <a:pPr algn="ctr" fontAlgn="b"/>
                      <a:r>
                        <a:rPr lang="en-AU" sz="1400" b="1" u="none" strike="noStrike" dirty="0">
                          <a:effectLst/>
                        </a:rPr>
                        <a:t>Confidence</a:t>
                      </a:r>
                      <a:endParaRPr lang="en-AU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 smtClean="0"/>
                        <a:t>0.949</a:t>
                      </a:r>
                      <a:endParaRPr lang="en-AU" sz="1600" b="0" dirty="0"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0.936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0.893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0.934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0.879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0.888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0.944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0.941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0.775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0.967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0.99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600" b="0" u="none" strike="noStrike" dirty="0" smtClean="0">
                          <a:effectLst/>
                        </a:rPr>
                        <a:t>0.928</a:t>
                      </a:r>
                      <a:endParaRPr lang="en-A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23479"/>
                  </a:ext>
                </a:extLst>
              </a:tr>
              <a:tr h="347950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Confidence for each true class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u="none" strike="noStrike" dirty="0" smtClean="0">
                          <a:effectLst/>
                        </a:rPr>
                        <a:t>0.922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0.877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0.885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</a:t>
                      </a:r>
                      <a:r>
                        <a:rPr lang="en-AU" sz="1200" b="0" u="none" strike="noStrike" baseline="0" dirty="0">
                          <a:effectLst/>
                        </a:rPr>
                        <a:t> </a:t>
                      </a:r>
                      <a:endParaRPr lang="en-AU" sz="1200" b="0" u="none" strike="noStrike" baseline="0" dirty="0" smtClean="0">
                        <a:effectLst/>
                      </a:endParaRP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North: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982707"/>
                  </a:ext>
                </a:extLst>
              </a:tr>
              <a:tr h="34794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0.916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0.932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0.932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0.942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0.928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0.778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South: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5568233"/>
                  </a:ext>
                </a:extLst>
              </a:tr>
              <a:tr h="386589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0.963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0.943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0.888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0.968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0.957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</a:t>
                      </a:r>
                      <a:r>
                        <a:rPr lang="en-AU" sz="1200" b="0" u="none" strike="noStrike" baseline="0" dirty="0" smtClean="0">
                          <a:effectLst/>
                        </a:rPr>
                        <a:t> </a:t>
                      </a:r>
                    </a:p>
                    <a:p>
                      <a:pPr algn="ctr" fontAlgn="b"/>
                      <a:r>
                        <a:rPr lang="en-AU" sz="1200" b="0" u="none" strike="noStrike" baseline="0" dirty="0" smtClean="0">
                          <a:effectLst/>
                        </a:rPr>
                        <a:t>0.964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0.879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0.965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0.967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0.749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0.976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0.998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Sub: </a:t>
                      </a:r>
                    </a:p>
                    <a:p>
                      <a:pPr algn="ctr" fontAlgn="b"/>
                      <a:r>
                        <a:rPr lang="en-AU" sz="1200" b="0" u="none" strike="noStrike" dirty="0" smtClean="0">
                          <a:effectLst/>
                        </a:rPr>
                        <a:t>0.91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986977"/>
                  </a:ext>
                </a:extLst>
              </a:tr>
              <a:tr h="3865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Allometry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0.079,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11.475, p = 0.001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0.144,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22.48, p = 0.001</a:t>
                      </a:r>
                      <a:endParaRPr lang="en-AU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0.113,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17.064,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0.251,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44.99,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R² = 0.132,</a:t>
                      </a:r>
                      <a:r>
                        <a:rPr lang="en-AU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 = 20.403, p = 0.001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AU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765812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547534" y="3101864"/>
            <a:ext cx="5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 smtClean="0">
                <a:solidFill>
                  <a:srgbClr val="FF0000"/>
                </a:solidFill>
              </a:rPr>
              <a:t>Supp</a:t>
            </a:r>
            <a:r>
              <a:rPr lang="en-AU" dirty="0" smtClean="0">
                <a:solidFill>
                  <a:srgbClr val="FF0000"/>
                </a:solidFill>
              </a:rPr>
              <a:t> table with all LMM data instead of PC 95% variance, need to correct</a:t>
            </a:r>
            <a:endParaRPr lang="en-A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54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43" y="190125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2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113925"/>
            <a:ext cx="11702857" cy="64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13925"/>
            <a:ext cx="365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/>
              <a:t>MAKE GGORD PLOTS?!?!?! AND LDA PLOTS SAME AS PCA PLOTS FIG 1 and PCA</a:t>
            </a:r>
            <a:endParaRPr lang="en-AU" sz="3200" b="1" dirty="0"/>
          </a:p>
        </p:txBody>
      </p:sp>
    </p:spTree>
    <p:extLst>
      <p:ext uri="{BB962C8B-B14F-4D97-AF65-F5344CB8AC3E}">
        <p14:creationId xmlns:p14="http://schemas.microsoft.com/office/powerpoint/2010/main" val="15894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83510" y="71707"/>
            <a:ext cx="11498628" cy="6703765"/>
            <a:chOff x="192747" y="145598"/>
            <a:chExt cx="11498628" cy="67037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7" y="145598"/>
              <a:ext cx="11498628" cy="653448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673602" y="6341532"/>
              <a:ext cx="592665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stuartii</a:t>
              </a:r>
              <a:r>
                <a:rPr lang="en-AU" sz="900" dirty="0" smtClean="0"/>
                <a:t> north</a:t>
              </a:r>
              <a:endParaRPr lang="en-AU" sz="900" i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469469" y="6341532"/>
              <a:ext cx="592665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stuartii</a:t>
              </a:r>
              <a:r>
                <a:rPr lang="en-AU" sz="900" dirty="0" smtClean="0"/>
                <a:t> south</a:t>
              </a:r>
              <a:endParaRPr lang="en-AU" sz="900" i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65336" y="6400798"/>
              <a:ext cx="94826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900" i="1" dirty="0" smtClean="0"/>
                <a:t>A. subtropicus</a:t>
              </a:r>
              <a:endParaRPr lang="en-AU" sz="9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575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0018" y="28438"/>
            <a:ext cx="12025318" cy="6939516"/>
            <a:chOff x="160018" y="28438"/>
            <a:chExt cx="12025318" cy="6939516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18" y="28438"/>
              <a:ext cx="12025318" cy="6921476"/>
              <a:chOff x="160018" y="28438"/>
              <a:chExt cx="12025318" cy="692147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018" y="331609"/>
                <a:ext cx="11652677" cy="6449938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l="45514" t="97191" r="42803" b="413"/>
              <a:stretch/>
            </p:blipFill>
            <p:spPr>
              <a:xfrm>
                <a:off x="4576853" y="6613180"/>
                <a:ext cx="2964883" cy="336734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72358" y="28438"/>
                <a:ext cx="3206031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Raw</a:t>
                </a:r>
                <a:endParaRPr lang="en-AU" b="1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8363054" y="28438"/>
                <a:ext cx="3206027" cy="35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Allometry-free</a:t>
                </a:r>
                <a:endParaRPr lang="en-AU" b="1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456280" y="28438"/>
                <a:ext cx="32060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b="1" dirty="0" smtClean="0"/>
                  <a:t>Isometry-free</a:t>
                </a:r>
                <a:endParaRPr lang="en-AU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5400000">
                <a:off x="11452485" y="542680"/>
                <a:ext cx="108310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Van Dyck &amp; Crowther, 2000</a:t>
                </a:r>
                <a:endParaRPr lang="en-AU" sz="1000" b="1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5400000">
                <a:off x="11462066" y="1834796"/>
                <a:ext cx="106100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Dickman et al., 1998</a:t>
                </a:r>
                <a:endParaRPr lang="en-AU" sz="1000" b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5400000">
                <a:off x="11378704" y="3123021"/>
                <a:ext cx="1227723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Baker &amp; Van Dyck, 2013</a:t>
                </a:r>
                <a:endParaRPr lang="en-AU" sz="1000" b="1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5400000">
                <a:off x="11528982" y="4433548"/>
                <a:ext cx="927157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Travouillon, 2016</a:t>
                </a:r>
                <a:endParaRPr lang="en-AU" sz="10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5400000">
                <a:off x="11278885" y="5708202"/>
                <a:ext cx="1427361" cy="382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AU" sz="1000" b="1" dirty="0" smtClean="0"/>
                  <a:t>Geometric morphometrics</a:t>
                </a:r>
                <a:endParaRPr lang="en-AU" sz="1000" b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876804" y="6629400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north</a:t>
              </a:r>
              <a:endParaRPr lang="en-AU" sz="800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90025" y="6600179"/>
              <a:ext cx="59266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stuartii</a:t>
              </a:r>
              <a:r>
                <a:rPr lang="en-AU" sz="800" dirty="0" smtClean="0"/>
                <a:t> south</a:t>
              </a:r>
              <a:endParaRPr lang="en-AU" sz="8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55390" y="6661734"/>
              <a:ext cx="94826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800" i="1" dirty="0" smtClean="0"/>
                <a:t>A. subtropicus</a:t>
              </a:r>
              <a:endParaRPr lang="en-AU" sz="8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82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321" y="3902971"/>
            <a:ext cx="5260024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2086" y="3579962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Partial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7976400" y="3533639"/>
            <a:ext cx="194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Full </a:t>
            </a:r>
            <a:r>
              <a:rPr lang="en-AU" dirty="0" err="1" smtClean="0"/>
              <a:t>procrustes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7976400" y="6200640"/>
            <a:ext cx="227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Allometry residuals</a:t>
            </a:r>
            <a:endParaRPr lang="en-AU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333" y="412560"/>
            <a:ext cx="5260024" cy="288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00" y="37522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4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4152378" y="6418125"/>
            <a:ext cx="4659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without size treatment (raw LMM)</a:t>
            </a:r>
            <a:endParaRPr lang="en-AU" dirty="0"/>
          </a:p>
        </p:txBody>
      </p:sp>
      <p:sp>
        <p:nvSpPr>
          <p:cNvPr id="9" name="AutoShape 4" descr="http://127.0.0.1:47028/graphics/plot_zoom_png?width=1638&amp;height=907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-136525"/>
            <a:ext cx="5260024" cy="288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48" y="-136525"/>
            <a:ext cx="5260024" cy="288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3190808"/>
            <a:ext cx="5260024" cy="288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2048" y="3190808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8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826957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size treatment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0" y="50360"/>
            <a:ext cx="5260024" cy="28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663" y="0"/>
            <a:ext cx="5260024" cy="28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0" y="3209063"/>
            <a:ext cx="5260024" cy="288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663" y="3213294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39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3159" y="2879521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Dickman et al., 1998</a:t>
            </a:r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1425671" y="2859980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Van Dyck &amp; Crowther, 2000</a:t>
            </a:r>
            <a:endParaRPr lang="en-AU" dirty="0"/>
          </a:p>
        </p:txBody>
      </p:sp>
      <p:sp>
        <p:nvSpPr>
          <p:cNvPr id="11" name="TextBox 10"/>
          <p:cNvSpPr txBox="1"/>
          <p:nvPr/>
        </p:nvSpPr>
        <p:spPr>
          <a:xfrm>
            <a:off x="1091196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Baker &amp; Van Dyck, 2013</a:t>
            </a:r>
            <a:endParaRPr lang="en-AU" dirty="0"/>
          </a:p>
        </p:txBody>
      </p:sp>
      <p:sp>
        <p:nvSpPr>
          <p:cNvPr id="14" name="TextBox 13"/>
          <p:cNvSpPr txBox="1"/>
          <p:nvPr/>
        </p:nvSpPr>
        <p:spPr>
          <a:xfrm>
            <a:off x="7531970" y="6022142"/>
            <a:ext cx="312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Travouillon, 2016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4152378" y="6418125"/>
            <a:ext cx="428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LMM PCAs after allometry treatment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1" y="-34140"/>
            <a:ext cx="5474460" cy="29974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" y="3126023"/>
            <a:ext cx="5474460" cy="29974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010" y="3209399"/>
            <a:ext cx="5474460" cy="29974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010" y="-15760"/>
            <a:ext cx="526002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71" t="19699" r="17320" b="11114"/>
          <a:stretch/>
        </p:blipFill>
        <p:spPr>
          <a:xfrm>
            <a:off x="1613646" y="1401614"/>
            <a:ext cx="2812201" cy="4645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6" t="3849" r="3009" b="5680"/>
          <a:stretch/>
        </p:blipFill>
        <p:spPr>
          <a:xfrm rot="10800000">
            <a:off x="4476972" y="1396703"/>
            <a:ext cx="2904568" cy="4650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1" t="7403" r="2850" b="3010"/>
          <a:stretch/>
        </p:blipFill>
        <p:spPr>
          <a:xfrm>
            <a:off x="7464012" y="1396704"/>
            <a:ext cx="2656618" cy="46508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74961" y="4080681"/>
            <a:ext cx="77109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0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8379" r="8968" b="3499"/>
          <a:stretch/>
        </p:blipFill>
        <p:spPr>
          <a:xfrm rot="10800000">
            <a:off x="2020642" y="1744533"/>
            <a:ext cx="2807749" cy="4532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7" t="9564" r="8497" b="5242"/>
          <a:stretch/>
        </p:blipFill>
        <p:spPr>
          <a:xfrm rot="10800000">
            <a:off x="4962860" y="1744533"/>
            <a:ext cx="2863452" cy="45325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6" t="640" r="10902" b="19255"/>
          <a:stretch/>
        </p:blipFill>
        <p:spPr>
          <a:xfrm>
            <a:off x="7960779" y="1744533"/>
            <a:ext cx="2796853" cy="453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303581"/>
              </p:ext>
            </p:extLst>
          </p:nvPr>
        </p:nvGraphicFramePr>
        <p:xfrm>
          <a:off x="1041400" y="2365586"/>
          <a:ext cx="9026017" cy="20624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2523617">
                  <a:extLst>
                    <a:ext uri="{9D8B030D-6E8A-4147-A177-3AD203B41FA5}">
                      <a16:colId xmlns:a16="http://schemas.microsoft.com/office/drawing/2014/main" val="300431429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593256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986196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4611492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618921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304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Van Dyck &amp; Crowther,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2000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66.67 %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27.27 %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091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Dickman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et al., 1998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100 %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72.22 %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40.91 %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6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Baker &amp; Van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Dyck, 2013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92.31 %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61.9 %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31.82 %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360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Travouillon,</a:t>
                      </a:r>
                      <a:r>
                        <a:rPr lang="en-AU" sz="1600" baseline="0" dirty="0" smtClean="0">
                          <a:solidFill>
                            <a:schemeClr val="tx1"/>
                          </a:solidFill>
                        </a:rPr>
                        <a:t> 2016</a:t>
                      </a:r>
                      <a:endParaRPr lang="en-AU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46.15 %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42.86 %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600" dirty="0" smtClean="0">
                          <a:solidFill>
                            <a:schemeClr val="tx1"/>
                          </a:solidFill>
                        </a:rPr>
                        <a:t>33.33 %</a:t>
                      </a:r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6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69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4" t="20371" r="13150" b="26366"/>
          <a:stretch/>
        </p:blipFill>
        <p:spPr>
          <a:xfrm rot="10800000">
            <a:off x="3331285" y="2260017"/>
            <a:ext cx="2173020" cy="37391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61187" y="2212883"/>
            <a:ext cx="2065466" cy="3731996"/>
            <a:chOff x="8351521" y="2260017"/>
            <a:chExt cx="2065466" cy="373199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91" t="31386" r="23556" b="23856"/>
            <a:stretch/>
          </p:blipFill>
          <p:spPr>
            <a:xfrm rot="16200000">
              <a:off x="7518256" y="3093282"/>
              <a:ext cx="3731996" cy="206546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8912710" y="4179346"/>
              <a:ext cx="808617" cy="179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/>
            <p:cNvSpPr/>
            <p:nvPr/>
          </p:nvSpPr>
          <p:spPr>
            <a:xfrm>
              <a:off x="9282945" y="4738744"/>
              <a:ext cx="68145" cy="75304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7" name="Flowchart: Connector 16"/>
          <p:cNvSpPr/>
          <p:nvPr/>
        </p:nvSpPr>
        <p:spPr>
          <a:xfrm>
            <a:off x="4362206" y="4738744"/>
            <a:ext cx="68145" cy="75304"/>
          </a:xfrm>
          <a:prstGeom prst="flowChartConnector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8" name="Straight Connector 17"/>
          <p:cNvCxnSpPr/>
          <p:nvPr/>
        </p:nvCxnSpPr>
        <p:spPr>
          <a:xfrm>
            <a:off x="3957897" y="4179346"/>
            <a:ext cx="79698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69076" y="5491114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/>
          <p:cNvSpPr/>
          <p:nvPr/>
        </p:nvSpPr>
        <p:spPr>
          <a:xfrm>
            <a:off x="6471371" y="5637229"/>
            <a:ext cx="122549" cy="1319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743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8" t="33673" r="7725" b="6562"/>
          <a:stretch/>
        </p:blipFill>
        <p:spPr>
          <a:xfrm rot="5400000">
            <a:off x="-996970" y="1906178"/>
            <a:ext cx="5552538" cy="31622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9" t="45931" r="20995" b="13870"/>
          <a:stretch/>
        </p:blipFill>
        <p:spPr>
          <a:xfrm rot="5400000">
            <a:off x="2346546" y="1906060"/>
            <a:ext cx="5552538" cy="3162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0" t="37114" r="9726" b="5771"/>
          <a:stretch/>
        </p:blipFill>
        <p:spPr>
          <a:xfrm rot="5400000">
            <a:off x="5628756" y="1967483"/>
            <a:ext cx="5549637" cy="303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5750" y="131713"/>
            <a:ext cx="116967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+mj-lt"/>
              <a:buAutoNum type="arabicParenR"/>
            </a:pPr>
            <a:r>
              <a:rPr lang="en-AU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do the linear and geometric morphometrics analyses perform in terms of discriminating groups of potential species and attributing individual group identities?</a:t>
            </a:r>
            <a:endParaRPr lang="en-AU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2925" y="1885950"/>
            <a:ext cx="109918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Extraction of linear measurements of 4 references (</a:t>
            </a:r>
            <a:r>
              <a:rPr lang="en-AU" dirty="0" err="1" smtClean="0"/>
              <a:t>vandyck</a:t>
            </a:r>
            <a:r>
              <a:rPr lang="en-AU" dirty="0" smtClean="0"/>
              <a:t>, Dickman, baker, </a:t>
            </a:r>
            <a:r>
              <a:rPr lang="en-AU" dirty="0" err="1" smtClean="0"/>
              <a:t>travouillon</a:t>
            </a:r>
            <a:r>
              <a:rPr lang="en-AU" dirty="0"/>
              <a:t>)</a:t>
            </a:r>
            <a:r>
              <a:rPr lang="en-AU" dirty="0" smtClean="0"/>
              <a:t> and one consensus (repeated linear measurements of </a:t>
            </a:r>
            <a:r>
              <a:rPr lang="en-AU" dirty="0" err="1" smtClean="0"/>
              <a:t>vandyck</a:t>
            </a:r>
            <a:r>
              <a:rPr lang="en-AU" dirty="0" smtClean="0"/>
              <a:t>, Dickman and baker). This extraction was done on the landmark coordinates obtained from 3D GMM.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the geometric mean of the sample (</a:t>
            </a:r>
            <a:r>
              <a:rPr lang="en-AU" dirty="0" err="1" smtClean="0"/>
              <a:t>GeoMean</a:t>
            </a:r>
            <a:r>
              <a:rPr lang="en-AU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Calculation of shape ratio: log10(measurements/geometric mean)    [some are negative values]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Subtraction of individuals  with unidentified population. Extraction of individuals with known population identity.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these individuals with known population identity to perform Linear Discriminant Analysis, with equal prior to three clades and cross-validation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/>
              <a:t>We use the resulting posterior values for the calculation of </a:t>
            </a:r>
            <a:r>
              <a:rPr lang="en-AU" dirty="0" err="1" smtClean="0"/>
              <a:t>Uschi’s</a:t>
            </a:r>
            <a:r>
              <a:rPr lang="en-AU" dirty="0" smtClean="0"/>
              <a:t> classification performance measures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20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1527142" y="1230198"/>
            <a:ext cx="23567" cy="3737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1531856" y="4986779"/>
            <a:ext cx="5641942" cy="51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67880" y="2036975"/>
            <a:ext cx="1678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Shape</a:t>
            </a:r>
          </a:p>
          <a:p>
            <a:r>
              <a:rPr lang="en-AU" dirty="0" smtClean="0"/>
              <a:t>Linear = </a:t>
            </a:r>
          </a:p>
          <a:p>
            <a:r>
              <a:rPr lang="en-AU" dirty="0" err="1" smtClean="0"/>
              <a:t>procD.lm</a:t>
            </a:r>
            <a:r>
              <a:rPr lang="en-AU" dirty="0" smtClean="0"/>
              <a:t>? RRPP?</a:t>
            </a:r>
          </a:p>
          <a:p>
            <a:r>
              <a:rPr lang="en-AU" dirty="0" smtClean="0"/>
              <a:t>GMM = multivariate </a:t>
            </a:r>
            <a:endParaRPr lang="en-AU" dirty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7" name="TextBox 6"/>
          <p:cNvSpPr txBox="1"/>
          <p:nvPr/>
        </p:nvSpPr>
        <p:spPr>
          <a:xfrm>
            <a:off x="3747154" y="5335571"/>
            <a:ext cx="3426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Size</a:t>
            </a:r>
          </a:p>
          <a:p>
            <a:r>
              <a:rPr lang="en-AU" dirty="0" smtClean="0"/>
              <a:t>Linear = Log geometric mean</a:t>
            </a:r>
          </a:p>
          <a:p>
            <a:r>
              <a:rPr lang="en-AU" dirty="0" smtClean="0"/>
              <a:t>GMM = Log centroid size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20012" y="1899501"/>
            <a:ext cx="4369324" cy="249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5811625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Flowchart: Connector 10"/>
          <p:cNvSpPr/>
          <p:nvPr/>
        </p:nvSpPr>
        <p:spPr>
          <a:xfrm>
            <a:off x="5968737" y="200476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Flowchart: Connector 11"/>
          <p:cNvSpPr/>
          <p:nvPr/>
        </p:nvSpPr>
        <p:spPr>
          <a:xfrm>
            <a:off x="3189402" y="395533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lowchart: Connector 12"/>
          <p:cNvSpPr/>
          <p:nvPr/>
        </p:nvSpPr>
        <p:spPr>
          <a:xfrm>
            <a:off x="5043341" y="271020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lowchart: Connector 13"/>
          <p:cNvSpPr/>
          <p:nvPr/>
        </p:nvSpPr>
        <p:spPr>
          <a:xfrm>
            <a:off x="5968738" y="284453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lowchart: Connector 14"/>
          <p:cNvSpPr/>
          <p:nvPr/>
        </p:nvSpPr>
        <p:spPr>
          <a:xfrm>
            <a:off x="3668598" y="321972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lowchart: Connector 15"/>
          <p:cNvSpPr/>
          <p:nvPr/>
        </p:nvSpPr>
        <p:spPr>
          <a:xfrm>
            <a:off x="2496533" y="385792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lowchart: Connector 16"/>
          <p:cNvSpPr/>
          <p:nvPr/>
        </p:nvSpPr>
        <p:spPr>
          <a:xfrm>
            <a:off x="4752681" y="2417974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lowchart: Connector 17"/>
          <p:cNvSpPr/>
          <p:nvPr/>
        </p:nvSpPr>
        <p:spPr>
          <a:xfrm>
            <a:off x="3004009" y="3467492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lowchart: Connector 18"/>
          <p:cNvSpPr/>
          <p:nvPr/>
        </p:nvSpPr>
        <p:spPr>
          <a:xfrm>
            <a:off x="3676453" y="3888557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lowchart: Connector 19"/>
          <p:cNvSpPr/>
          <p:nvPr/>
        </p:nvSpPr>
        <p:spPr>
          <a:xfrm>
            <a:off x="4040957" y="2868890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lowchart: Connector 20"/>
          <p:cNvSpPr/>
          <p:nvPr/>
        </p:nvSpPr>
        <p:spPr>
          <a:xfrm>
            <a:off x="5169032" y="3333946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Flowchart: Connector 21"/>
          <p:cNvSpPr/>
          <p:nvPr/>
        </p:nvSpPr>
        <p:spPr>
          <a:xfrm>
            <a:off x="5170603" y="1689755"/>
            <a:ext cx="70701" cy="6127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/>
          <p:cNvSpPr txBox="1"/>
          <p:nvPr/>
        </p:nvSpPr>
        <p:spPr>
          <a:xfrm>
            <a:off x="6886280" y="518474"/>
            <a:ext cx="37754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Practice: Using PC1 to assess allometry</a:t>
            </a:r>
          </a:p>
          <a:p>
            <a:r>
              <a:rPr lang="en-AU" dirty="0" smtClean="0"/>
              <a:t>Problem: Allometry might be spread across more then 1 PC</a:t>
            </a:r>
          </a:p>
          <a:p>
            <a:endParaRPr lang="en-AU" dirty="0" smtClean="0"/>
          </a:p>
          <a:p>
            <a:pPr marL="342900" indent="-342900">
              <a:buAutoNum type="arabicParenR"/>
            </a:pPr>
            <a:r>
              <a:rPr lang="en-AU" dirty="0" smtClean="0"/>
              <a:t>Test for allometry in more than 1 PC</a:t>
            </a:r>
          </a:p>
          <a:p>
            <a:pPr marL="342900" indent="-342900">
              <a:buAutoNum type="arabicParenR"/>
            </a:pPr>
            <a:r>
              <a:rPr lang="en-AU" dirty="0" smtClean="0"/>
              <a:t>Test if PCs look different if </a:t>
            </a:r>
            <a:r>
              <a:rPr lang="en-AU" dirty="0" err="1" smtClean="0"/>
              <a:t>allometr</a:t>
            </a:r>
            <a:r>
              <a:rPr lang="en-AU" dirty="0" smtClean="0"/>
              <a:t>	y free residuals are used (Mantel test to compare Scores in VEGAN).</a:t>
            </a:r>
          </a:p>
          <a:p>
            <a:pPr marL="342900" indent="-342900">
              <a:buAutoNum type="arabicParenR"/>
            </a:pPr>
            <a:endParaRPr lang="en-AU" dirty="0"/>
          </a:p>
        </p:txBody>
      </p:sp>
      <p:sp>
        <p:nvSpPr>
          <p:cNvPr id="28" name="TextBox 27"/>
          <p:cNvSpPr txBox="1"/>
          <p:nvPr/>
        </p:nvSpPr>
        <p:spPr>
          <a:xfrm>
            <a:off x="834270" y="386499"/>
            <a:ext cx="2554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GMM -&gt; fitted residuals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78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90049"/>
              </p:ext>
            </p:extLst>
          </p:nvPr>
        </p:nvGraphicFramePr>
        <p:xfrm>
          <a:off x="1820334" y="203199"/>
          <a:ext cx="8128000" cy="202615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511261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441718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9781868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00895396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622262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Van Dyck &amp; Crowther,</a:t>
                      </a:r>
                      <a:r>
                        <a:rPr lang="en-AU" baseline="0" dirty="0" smtClean="0"/>
                        <a:t> 2000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Dickman</a:t>
                      </a:r>
                      <a:r>
                        <a:rPr lang="en-AU" baseline="0" dirty="0" smtClean="0"/>
                        <a:t> et al., 1998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Baker &amp; Van</a:t>
                      </a:r>
                      <a:r>
                        <a:rPr lang="en-AU" baseline="0" dirty="0" smtClean="0"/>
                        <a:t> Dyck, 2013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Travouillon,</a:t>
                      </a:r>
                      <a:r>
                        <a:rPr lang="en-AU" baseline="0" dirty="0" smtClean="0"/>
                        <a:t> 2016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Landmark</a:t>
                      </a:r>
                      <a:r>
                        <a:rPr lang="en-AU" baseline="0" dirty="0" smtClean="0"/>
                        <a:t> distances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99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BL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CON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6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562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PL</a:t>
                      </a:r>
                      <a:endParaRPr lang="en-AU" sz="18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PAL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4084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 smtClean="0"/>
                        <a:t>P1-3</a:t>
                      </a:r>
                      <a:endParaRPr lang="en-AU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P1-3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UPR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27 (26 to 28)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4898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SWR-LC1A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R-LC1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26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85956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C1M4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CTL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25 to 37 (26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86264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77 to 79 (78 to 80)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4295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SWM3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41 to 42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5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TCD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TC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67 to 68 (69 to 70)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9121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65 to 66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560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OBM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OBW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45 to 46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17377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81 (80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35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PPV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75 to 77 (76 to 78)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958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M1-4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UMR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37 (28 to 38)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8758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71 to 72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88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NPS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17 (12 to 18)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546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11 to 12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4775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 to 2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073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NWR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19 to 20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81373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GL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03369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FMH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 to 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94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55 to 56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157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HT-B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(3 to 69 or 70)squared - ((69 to 70)/2)squared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30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PML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squareroot</a:t>
                      </a:r>
                      <a:r>
                        <a:rPr lang="en-US" sz="1100" u="none" strike="noStrike" dirty="0">
                          <a:effectLst/>
                        </a:rPr>
                        <a:t> of (10 to 17 or 18)squared - ((17 to 18)/2)squared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3152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I1-P3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27 or 28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376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endParaRPr lang="en-AU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17 to 18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024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R-LM1T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OP3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27 to 28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060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ONL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 to 4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1121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NL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10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14021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RWI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29 to 31 (30 to 32)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4049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FS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2 to 3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836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23 to </a:t>
                      </a:r>
                      <a:r>
                        <a:rPr lang="en-US" sz="1800" u="none" strike="noStrike" dirty="0" smtClean="0">
                          <a:effectLst/>
                        </a:rPr>
                        <a:t>24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4617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BCL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10 to 5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85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IL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 to 15 or 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2295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APW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79 to 80 (81 to 82)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627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BOL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61 to 65 (62 to 66</a:t>
                      </a:r>
                      <a:r>
                        <a:rPr lang="en-US" sz="1800" u="none" strike="noStrike" dirty="0" smtClean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3235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MW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47 to 49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2922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POW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>
                          <a:effectLst/>
                        </a:rPr>
                        <a:t>59 to 60</a:t>
                      </a:r>
                      <a:endParaRPr lang="en-AU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04516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 smtClean="0">
                          <a:effectLst/>
                        </a:rPr>
                        <a:t>CW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800" u="none" strike="noStrike" dirty="0">
                          <a:effectLst/>
                        </a:rPr>
                        <a:t>57 to 58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424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52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01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13716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4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8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25" y="0"/>
            <a:ext cx="117028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37186</TotalTime>
  <Words>1358</Words>
  <Application>Microsoft Office PowerPoint</Application>
  <PresentationFormat>Widescreen</PresentationFormat>
  <Paragraphs>558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Queensland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Pietro Viacava</dc:creator>
  <cp:lastModifiedBy>Pietro Viacava</cp:lastModifiedBy>
  <cp:revision>113</cp:revision>
  <dcterms:created xsi:type="dcterms:W3CDTF">2021-03-18T00:53:21Z</dcterms:created>
  <dcterms:modified xsi:type="dcterms:W3CDTF">2022-04-08T04:55:11Z</dcterms:modified>
</cp:coreProperties>
</file>